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12"/>
  </p:notesMasterIdLst>
  <p:sldIdLst>
    <p:sldId id="256" r:id="rId2"/>
    <p:sldId id="263" r:id="rId3"/>
    <p:sldId id="257" r:id="rId4"/>
    <p:sldId id="258" r:id="rId5"/>
    <p:sldId id="259" r:id="rId6"/>
    <p:sldId id="264" r:id="rId7"/>
    <p:sldId id="260" r:id="rId8"/>
    <p:sldId id="261" r:id="rId9"/>
    <p:sldId id="262" r:id="rId10"/>
    <p:sldId id="265" r:id="rId11"/>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4632"/>
  </p:normalViewPr>
  <p:slideViewPr>
    <p:cSldViewPr snapToGrid="0">
      <p:cViewPr varScale="1">
        <p:scale>
          <a:sx n="117" d="100"/>
          <a:sy n="117" d="100"/>
        </p:scale>
        <p:origin x="184" y="480"/>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Because for most of the time, talking about programming language is boring. I would like to bring some fun facts about python during this course. You may type your questions in the chat box anytime during the tutorial. You can also share your screen to ask for my help on programming part.</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43927847f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43927847f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1450e83b703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1450e83b70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1 hours 3 parts. 20 min for installation and setup the environment 20 min for packages/python basics and 20 min for numpy</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143927847f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143927847f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38100" lvl="0" indent="0" algn="l" rtl="0">
              <a:lnSpc>
                <a:spcPct val="128571"/>
              </a:lnSpc>
              <a:spcBef>
                <a:spcPts val="0"/>
              </a:spcBef>
              <a:spcAft>
                <a:spcPts val="0"/>
              </a:spcAft>
              <a:buClr>
                <a:schemeClr val="dk1"/>
              </a:buClr>
              <a:buSzPts val="1100"/>
              <a:buFont typeface="Arial"/>
              <a:buNone/>
            </a:pPr>
            <a:endParaRPr sz="2100">
              <a:solidFill>
                <a:schemeClr val="dk1"/>
              </a:solidFill>
            </a:endParaRPr>
          </a:p>
          <a:p>
            <a:pPr marL="0" lvl="0" indent="0" algn="l" rtl="0">
              <a:spcBef>
                <a:spcPts val="0"/>
              </a:spcBef>
              <a:spcAft>
                <a:spcPts val="0"/>
              </a:spcAft>
              <a:buNone/>
            </a:pPr>
            <a:endParaRPr>
              <a:solidFill>
                <a:schemeClr val="dk1"/>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1450e83b703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1450e83b703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Some of the lectures will teach you to look at the panel in anaconda. Actually, there is no need to look at the visualization panel during coding.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1450e83b703_0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1450e83b703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1450e83b703_0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1450e83b703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Recommended to use Vscode. Very light weight and extensibility.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1450e83b703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1450e83b703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Recommended to use Vscode. Very light weight and extensibility. </a:t>
            </a:r>
            <a:endParaRPr/>
          </a:p>
        </p:txBody>
      </p:sp>
    </p:spTree>
    <p:extLst>
      <p:ext uri="{BB962C8B-B14F-4D97-AF65-F5344CB8AC3E}">
        <p14:creationId xmlns:p14="http://schemas.microsoft.com/office/powerpoint/2010/main" val="23153747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xyang@u.nus.edu"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4.jpeg"/><Relationship Id="rId3" Type="http://schemas.openxmlformats.org/officeDocument/2006/relationships/image" Target="../media/image1.png"/><Relationship Id="rId7"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hyperlink" Target="https://en.wikipedia.org/wiki/Guido_van_Rossum" TargetMode="External"/><Relationship Id="rId5" Type="http://schemas.openxmlformats.org/officeDocument/2006/relationships/image" Target="../media/image2.png"/><Relationship Id="rId4" Type="http://schemas.openxmlformats.org/officeDocument/2006/relationships/hyperlink" Target="https://en.wikipedia.org/wiki/Monty_Python%27s_Flying_Circus"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hyperlink" Target="https://docs.conda.io/en/latest/miniconda.html" TargetMode="External"/><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hyperlink" Target="https://colab.research.google.com" TargetMode="External"/><Relationship Id="rId4" Type="http://schemas.openxmlformats.org/officeDocument/2006/relationships/hyperlink" Target="https://www.anaconda.com/" TargetMode="Externa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a:t>EE2211 Python Tutorial</a:t>
            </a:r>
            <a:endParaRPr/>
          </a:p>
        </p:txBody>
      </p:sp>
      <p:sp>
        <p:nvSpPr>
          <p:cNvPr id="55" name="Google Shape;55;p13"/>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fontScale="55000" lnSpcReduction="20000"/>
          </a:bodyPr>
          <a:lstStyle/>
          <a:p>
            <a:pPr marL="0" lvl="0" indent="0" algn="ctr" rtl="0">
              <a:spcBef>
                <a:spcPts val="0"/>
              </a:spcBef>
              <a:spcAft>
                <a:spcPts val="0"/>
              </a:spcAft>
              <a:buNone/>
            </a:pPr>
            <a:r>
              <a:rPr lang="en"/>
              <a:t>Xingyi Yang</a:t>
            </a:r>
            <a:endParaRPr/>
          </a:p>
          <a:p>
            <a:pPr marL="0" lvl="0" indent="0" algn="ctr" rtl="0">
              <a:spcBef>
                <a:spcPts val="0"/>
              </a:spcBef>
              <a:spcAft>
                <a:spcPts val="0"/>
              </a:spcAft>
              <a:buNone/>
            </a:pPr>
            <a:r>
              <a:rPr lang="en" u="sng">
                <a:solidFill>
                  <a:schemeClr val="hlink"/>
                </a:solidFill>
                <a:hlinkClick r:id="rId3"/>
              </a:rPr>
              <a:t>xyang@u.nus.edu</a:t>
            </a:r>
            <a:endParaRPr/>
          </a:p>
          <a:p>
            <a:pPr marL="0" lvl="0" indent="0" algn="ctr" rtl="0">
              <a:spcBef>
                <a:spcPts val="0"/>
              </a:spcBef>
              <a:spcAft>
                <a:spcPts val="0"/>
              </a:spcAft>
              <a:buNone/>
            </a:pPr>
            <a:r>
              <a:rPr lang="en"/>
              <a:t>Jan 13 2023</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Frequent</a:t>
            </a:r>
            <a:r>
              <a:rPr lang="zh-CN" altLang="en-US" dirty="0"/>
              <a:t> </a:t>
            </a:r>
            <a:r>
              <a:rPr lang="en-US" altLang="zh-CN" dirty="0"/>
              <a:t>Ask</a:t>
            </a:r>
            <a:r>
              <a:rPr lang="zh-CN" altLang="en-US" dirty="0"/>
              <a:t> </a:t>
            </a:r>
            <a:r>
              <a:rPr lang="en-US" altLang="zh-CN" dirty="0"/>
              <a:t>Question</a:t>
            </a:r>
            <a:endParaRPr dirty="0"/>
          </a:p>
        </p:txBody>
      </p:sp>
      <p:sp>
        <p:nvSpPr>
          <p:cNvPr id="102" name="Google Shape;102;p1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114300" lvl="0" indent="0" algn="l" rtl="0">
              <a:spcBef>
                <a:spcPts val="0"/>
              </a:spcBef>
              <a:spcAft>
                <a:spcPts val="0"/>
              </a:spcAft>
              <a:buSzPts val="1800"/>
              <a:buNone/>
            </a:pPr>
            <a:r>
              <a:rPr lang="en-US" altLang="zh-SG" dirty="0"/>
              <a:t>1. On</a:t>
            </a:r>
            <a:r>
              <a:rPr lang="zh-CN" altLang="en-US" dirty="0"/>
              <a:t> </a:t>
            </a:r>
            <a:r>
              <a:rPr lang="en-US" altLang="zh-SG" dirty="0"/>
              <a:t>windows, install </a:t>
            </a:r>
            <a:r>
              <a:rPr lang="en-US" altLang="zh-SG" dirty="0" err="1"/>
              <a:t>conda</a:t>
            </a:r>
            <a:r>
              <a:rPr lang="en-US" altLang="zh-SG" dirty="0"/>
              <a:t> but can not call?</a:t>
            </a:r>
          </a:p>
          <a:p>
            <a:r>
              <a:rPr lang="en-US" dirty="0"/>
              <a:t>Add the </a:t>
            </a:r>
            <a:r>
              <a:rPr lang="en-US" dirty="0" err="1"/>
              <a:t>conda</a:t>
            </a:r>
            <a:r>
              <a:rPr lang="en-US" dirty="0"/>
              <a:t> into your PATH</a:t>
            </a:r>
          </a:p>
          <a:p>
            <a:pPr marL="114300" indent="0">
              <a:buNone/>
            </a:pPr>
            <a:endParaRPr lang="en-US" dirty="0"/>
          </a:p>
          <a:p>
            <a:pPr marL="114300" indent="0">
              <a:buNone/>
            </a:pPr>
            <a:r>
              <a:rPr lang="en-US" dirty="0"/>
              <a:t>2.  Make sure install the package in the correct env!</a:t>
            </a:r>
          </a:p>
          <a:p>
            <a:pPr marL="114300" indent="0">
              <a:buNone/>
            </a:pPr>
            <a:endParaRPr dirty="0"/>
          </a:p>
        </p:txBody>
      </p:sp>
    </p:spTree>
    <p:extLst>
      <p:ext uri="{BB962C8B-B14F-4D97-AF65-F5344CB8AC3E}">
        <p14:creationId xmlns:p14="http://schemas.microsoft.com/office/powerpoint/2010/main" val="59988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a:extLst>
              <a:ext uri="{FF2B5EF4-FFF2-40B4-BE49-F238E27FC236}">
                <a16:creationId xmlns:a16="http://schemas.microsoft.com/office/drawing/2014/main" id="{3FA48B11-D86A-1F4B-8156-EF28579D49DF}"/>
              </a:ext>
            </a:extLst>
          </p:cNvPr>
          <p:cNvSpPr/>
          <p:nvPr/>
        </p:nvSpPr>
        <p:spPr>
          <a:xfrm>
            <a:off x="928540" y="2479249"/>
            <a:ext cx="7286920" cy="573268"/>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SG" altLang="en-US" dirty="0"/>
          </a:p>
        </p:txBody>
      </p:sp>
      <p:sp>
        <p:nvSpPr>
          <p:cNvPr id="4" name="矩形 3">
            <a:extLst>
              <a:ext uri="{FF2B5EF4-FFF2-40B4-BE49-F238E27FC236}">
                <a16:creationId xmlns:a16="http://schemas.microsoft.com/office/drawing/2014/main" id="{2C588B74-3F44-0443-BD42-AC486DFB2A36}"/>
              </a:ext>
            </a:extLst>
          </p:cNvPr>
          <p:cNvSpPr/>
          <p:nvPr/>
        </p:nvSpPr>
        <p:spPr>
          <a:xfrm>
            <a:off x="1018095" y="2516072"/>
            <a:ext cx="2300140" cy="4996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SG" dirty="0"/>
              <a:t>Introduction</a:t>
            </a:r>
            <a:endParaRPr kumimoji="1" lang="zh-SG" altLang="en-US" dirty="0"/>
          </a:p>
        </p:txBody>
      </p:sp>
      <p:sp>
        <p:nvSpPr>
          <p:cNvPr id="6" name="矩形 5">
            <a:extLst>
              <a:ext uri="{FF2B5EF4-FFF2-40B4-BE49-F238E27FC236}">
                <a16:creationId xmlns:a16="http://schemas.microsoft.com/office/drawing/2014/main" id="{F95B7C4A-51AB-B744-9057-D08D335BA97A}"/>
              </a:ext>
            </a:extLst>
          </p:cNvPr>
          <p:cNvSpPr/>
          <p:nvPr/>
        </p:nvSpPr>
        <p:spPr>
          <a:xfrm>
            <a:off x="3407790" y="2516071"/>
            <a:ext cx="2300140" cy="499621"/>
          </a:xfrm>
          <a:prstGeom prst="rect">
            <a:avLst/>
          </a:prstGeom>
          <a:solidFill>
            <a:schemeClr val="accent6">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SG" dirty="0">
                <a:solidFill>
                  <a:schemeClr val="tx1"/>
                </a:solidFill>
              </a:rPr>
              <a:t>Environment Installation</a:t>
            </a:r>
          </a:p>
          <a:p>
            <a:pPr algn="ctr"/>
            <a:r>
              <a:rPr kumimoji="1" lang="en-US" altLang="zh-SG" dirty="0">
                <a:solidFill>
                  <a:schemeClr val="tx1"/>
                </a:solidFill>
              </a:rPr>
              <a:t>on my computer </a:t>
            </a:r>
            <a:endParaRPr kumimoji="1" lang="zh-SG" altLang="en-US" dirty="0">
              <a:solidFill>
                <a:schemeClr val="tx1"/>
              </a:solidFill>
            </a:endParaRPr>
          </a:p>
        </p:txBody>
      </p:sp>
      <p:sp>
        <p:nvSpPr>
          <p:cNvPr id="7" name="矩形 6">
            <a:extLst>
              <a:ext uri="{FF2B5EF4-FFF2-40B4-BE49-F238E27FC236}">
                <a16:creationId xmlns:a16="http://schemas.microsoft.com/office/drawing/2014/main" id="{20CEF7D1-0CC6-8B4B-AF1C-B277ABB8EACE}"/>
              </a:ext>
            </a:extLst>
          </p:cNvPr>
          <p:cNvSpPr/>
          <p:nvPr/>
        </p:nvSpPr>
        <p:spPr>
          <a:xfrm>
            <a:off x="5825767" y="2516071"/>
            <a:ext cx="2300140" cy="49962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SG" dirty="0">
                <a:solidFill>
                  <a:schemeClr val="tx1"/>
                </a:solidFill>
              </a:rPr>
              <a:t>Q&amp;A</a:t>
            </a:r>
            <a:endParaRPr kumimoji="1" lang="zh-SG" altLang="en-US" dirty="0">
              <a:solidFill>
                <a:schemeClr val="tx1"/>
              </a:solidFill>
            </a:endParaRPr>
          </a:p>
        </p:txBody>
      </p:sp>
      <p:sp>
        <p:nvSpPr>
          <p:cNvPr id="8" name="左中括号 7">
            <a:extLst>
              <a:ext uri="{FF2B5EF4-FFF2-40B4-BE49-F238E27FC236}">
                <a16:creationId xmlns:a16="http://schemas.microsoft.com/office/drawing/2014/main" id="{1B60EBDF-C7A7-2E4F-896E-7F98EDDDE510}"/>
              </a:ext>
            </a:extLst>
          </p:cNvPr>
          <p:cNvSpPr/>
          <p:nvPr/>
        </p:nvSpPr>
        <p:spPr>
          <a:xfrm rot="5400000">
            <a:off x="2087635" y="1107248"/>
            <a:ext cx="164965" cy="2358837"/>
          </a:xfrm>
          <a:prstGeom prst="leftBracket">
            <a:avLst/>
          </a:prstGeom>
          <a:ln w="38100"/>
        </p:spPr>
        <p:style>
          <a:lnRef idx="1">
            <a:schemeClr val="dk1"/>
          </a:lnRef>
          <a:fillRef idx="0">
            <a:schemeClr val="dk1"/>
          </a:fillRef>
          <a:effectRef idx="0">
            <a:schemeClr val="dk1"/>
          </a:effectRef>
          <a:fontRef idx="minor">
            <a:schemeClr val="tx1"/>
          </a:fontRef>
        </p:style>
        <p:txBody>
          <a:bodyPr rtlCol="0" anchor="ctr"/>
          <a:lstStyle/>
          <a:p>
            <a:pPr algn="ctr"/>
            <a:endParaRPr kumimoji="1" lang="zh-SG" altLang="en-US"/>
          </a:p>
        </p:txBody>
      </p:sp>
      <p:sp>
        <p:nvSpPr>
          <p:cNvPr id="10" name="左中括号 9">
            <a:extLst>
              <a:ext uri="{FF2B5EF4-FFF2-40B4-BE49-F238E27FC236}">
                <a16:creationId xmlns:a16="http://schemas.microsoft.com/office/drawing/2014/main" id="{1A35A6E4-2475-B845-B172-C4CF55EBC230}"/>
              </a:ext>
            </a:extLst>
          </p:cNvPr>
          <p:cNvSpPr/>
          <p:nvPr/>
        </p:nvSpPr>
        <p:spPr>
          <a:xfrm rot="5400000">
            <a:off x="4446472" y="1107248"/>
            <a:ext cx="164965" cy="2358837"/>
          </a:xfrm>
          <a:prstGeom prst="leftBracket">
            <a:avLst/>
          </a:prstGeom>
          <a:ln w="38100"/>
        </p:spPr>
        <p:style>
          <a:lnRef idx="1">
            <a:schemeClr val="dk1"/>
          </a:lnRef>
          <a:fillRef idx="0">
            <a:schemeClr val="dk1"/>
          </a:fillRef>
          <a:effectRef idx="0">
            <a:schemeClr val="dk1"/>
          </a:effectRef>
          <a:fontRef idx="minor">
            <a:schemeClr val="tx1"/>
          </a:fontRef>
        </p:style>
        <p:txBody>
          <a:bodyPr rtlCol="0" anchor="ctr"/>
          <a:lstStyle/>
          <a:p>
            <a:pPr algn="ctr"/>
            <a:endParaRPr kumimoji="1" lang="zh-SG" altLang="en-US"/>
          </a:p>
        </p:txBody>
      </p:sp>
      <p:sp>
        <p:nvSpPr>
          <p:cNvPr id="11" name="左中括号 10">
            <a:extLst>
              <a:ext uri="{FF2B5EF4-FFF2-40B4-BE49-F238E27FC236}">
                <a16:creationId xmlns:a16="http://schemas.microsoft.com/office/drawing/2014/main" id="{B306F762-0D3A-2040-86BE-24A38BB76AEF}"/>
              </a:ext>
            </a:extLst>
          </p:cNvPr>
          <p:cNvSpPr/>
          <p:nvPr/>
        </p:nvSpPr>
        <p:spPr>
          <a:xfrm rot="5400000">
            <a:off x="6805309" y="1107248"/>
            <a:ext cx="164965" cy="2358837"/>
          </a:xfrm>
          <a:prstGeom prst="leftBracket">
            <a:avLst/>
          </a:prstGeom>
          <a:ln w="38100"/>
        </p:spPr>
        <p:style>
          <a:lnRef idx="1">
            <a:schemeClr val="dk1"/>
          </a:lnRef>
          <a:fillRef idx="0">
            <a:schemeClr val="dk1"/>
          </a:fillRef>
          <a:effectRef idx="0">
            <a:schemeClr val="dk1"/>
          </a:effectRef>
          <a:fontRef idx="minor">
            <a:schemeClr val="tx1"/>
          </a:fontRef>
        </p:style>
        <p:txBody>
          <a:bodyPr rtlCol="0" anchor="ctr"/>
          <a:lstStyle/>
          <a:p>
            <a:pPr algn="ctr"/>
            <a:endParaRPr kumimoji="1" lang="zh-SG" altLang="en-US"/>
          </a:p>
        </p:txBody>
      </p:sp>
      <p:sp>
        <p:nvSpPr>
          <p:cNvPr id="12" name="文本框 11">
            <a:extLst>
              <a:ext uri="{FF2B5EF4-FFF2-40B4-BE49-F238E27FC236}">
                <a16:creationId xmlns:a16="http://schemas.microsoft.com/office/drawing/2014/main" id="{20CD66D8-3412-514F-BBF6-CDC5A1264352}"/>
              </a:ext>
            </a:extLst>
          </p:cNvPr>
          <p:cNvSpPr txBox="1"/>
          <p:nvPr/>
        </p:nvSpPr>
        <p:spPr>
          <a:xfrm>
            <a:off x="1807329" y="1841357"/>
            <a:ext cx="721672" cy="307777"/>
          </a:xfrm>
          <a:prstGeom prst="rect">
            <a:avLst/>
          </a:prstGeom>
          <a:noFill/>
        </p:spPr>
        <p:txBody>
          <a:bodyPr wrap="none" rtlCol="0">
            <a:spAutoFit/>
          </a:bodyPr>
          <a:lstStyle/>
          <a:p>
            <a:r>
              <a:rPr kumimoji="1" lang="en-US" altLang="zh-SG" dirty="0"/>
              <a:t>2</a:t>
            </a:r>
            <a:r>
              <a:rPr kumimoji="1" lang="en-US" altLang="zh-CN" dirty="0"/>
              <a:t>0</a:t>
            </a:r>
            <a:r>
              <a:rPr kumimoji="1" lang="zh-CN" altLang="en-US" dirty="0"/>
              <a:t> </a:t>
            </a:r>
            <a:r>
              <a:rPr kumimoji="1" lang="en-US" altLang="zh-CN" dirty="0"/>
              <a:t>min</a:t>
            </a:r>
            <a:endParaRPr kumimoji="1" lang="zh-SG" altLang="en-US" dirty="0"/>
          </a:p>
        </p:txBody>
      </p:sp>
      <p:sp>
        <p:nvSpPr>
          <p:cNvPr id="13" name="文本框 12">
            <a:extLst>
              <a:ext uri="{FF2B5EF4-FFF2-40B4-BE49-F238E27FC236}">
                <a16:creationId xmlns:a16="http://schemas.microsoft.com/office/drawing/2014/main" id="{D49962CC-427B-1A41-877D-2D573C46A8CE}"/>
              </a:ext>
            </a:extLst>
          </p:cNvPr>
          <p:cNvSpPr txBox="1"/>
          <p:nvPr/>
        </p:nvSpPr>
        <p:spPr>
          <a:xfrm>
            <a:off x="4197024" y="1841357"/>
            <a:ext cx="721672" cy="307777"/>
          </a:xfrm>
          <a:prstGeom prst="rect">
            <a:avLst/>
          </a:prstGeom>
          <a:noFill/>
        </p:spPr>
        <p:txBody>
          <a:bodyPr wrap="none" rtlCol="0">
            <a:spAutoFit/>
          </a:bodyPr>
          <a:lstStyle/>
          <a:p>
            <a:r>
              <a:rPr kumimoji="1" lang="en-US" altLang="zh-SG" dirty="0"/>
              <a:t>2</a:t>
            </a:r>
            <a:r>
              <a:rPr kumimoji="1" lang="en-US" altLang="zh-CN" dirty="0"/>
              <a:t>0</a:t>
            </a:r>
            <a:r>
              <a:rPr kumimoji="1" lang="zh-CN" altLang="en-US" dirty="0"/>
              <a:t> </a:t>
            </a:r>
            <a:r>
              <a:rPr kumimoji="1" lang="en-US" altLang="zh-CN" dirty="0"/>
              <a:t>min</a:t>
            </a:r>
            <a:endParaRPr kumimoji="1" lang="zh-SG" altLang="en-US" dirty="0"/>
          </a:p>
        </p:txBody>
      </p:sp>
      <p:sp>
        <p:nvSpPr>
          <p:cNvPr id="14" name="文本框 13">
            <a:extLst>
              <a:ext uri="{FF2B5EF4-FFF2-40B4-BE49-F238E27FC236}">
                <a16:creationId xmlns:a16="http://schemas.microsoft.com/office/drawing/2014/main" id="{9A9FC825-3196-8641-8FFC-14A5ED14D725}"/>
              </a:ext>
            </a:extLst>
          </p:cNvPr>
          <p:cNvSpPr txBox="1"/>
          <p:nvPr/>
        </p:nvSpPr>
        <p:spPr>
          <a:xfrm>
            <a:off x="6614999" y="1841357"/>
            <a:ext cx="721672" cy="307777"/>
          </a:xfrm>
          <a:prstGeom prst="rect">
            <a:avLst/>
          </a:prstGeom>
          <a:noFill/>
        </p:spPr>
        <p:txBody>
          <a:bodyPr wrap="none" rtlCol="0">
            <a:spAutoFit/>
          </a:bodyPr>
          <a:lstStyle/>
          <a:p>
            <a:r>
              <a:rPr kumimoji="1" lang="en-US" altLang="zh-SG" dirty="0"/>
              <a:t>2</a:t>
            </a:r>
            <a:r>
              <a:rPr kumimoji="1" lang="en-US" altLang="zh-CN" dirty="0"/>
              <a:t>0</a:t>
            </a:r>
            <a:r>
              <a:rPr kumimoji="1" lang="zh-CN" altLang="en-US" dirty="0"/>
              <a:t> </a:t>
            </a:r>
            <a:r>
              <a:rPr kumimoji="1" lang="en-US" altLang="zh-CN" dirty="0"/>
              <a:t>min</a:t>
            </a:r>
            <a:endParaRPr kumimoji="1" lang="zh-SG" altLang="en-US" dirty="0"/>
          </a:p>
        </p:txBody>
      </p:sp>
    </p:spTree>
    <p:extLst>
      <p:ext uri="{BB962C8B-B14F-4D97-AF65-F5344CB8AC3E}">
        <p14:creationId xmlns:p14="http://schemas.microsoft.com/office/powerpoint/2010/main" val="37683066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pic>
        <p:nvPicPr>
          <p:cNvPr id="60" name="Google Shape;60;p14"/>
          <p:cNvPicPr preferRelativeResize="0"/>
          <p:nvPr/>
        </p:nvPicPr>
        <p:blipFill>
          <a:blip r:embed="rId3">
            <a:alphaModFix/>
          </a:blip>
          <a:stretch>
            <a:fillRect/>
          </a:stretch>
        </p:blipFill>
        <p:spPr>
          <a:xfrm>
            <a:off x="2562163" y="527400"/>
            <a:ext cx="1608825" cy="1608825"/>
          </a:xfrm>
          <a:prstGeom prst="rect">
            <a:avLst/>
          </a:prstGeom>
          <a:noFill/>
          <a:ln>
            <a:noFill/>
          </a:ln>
        </p:spPr>
      </p:pic>
      <p:sp>
        <p:nvSpPr>
          <p:cNvPr id="61" name="Google Shape;61;p14"/>
          <p:cNvSpPr txBox="1"/>
          <p:nvPr/>
        </p:nvSpPr>
        <p:spPr>
          <a:xfrm>
            <a:off x="674025" y="3153900"/>
            <a:ext cx="3951000" cy="1293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50">
                <a:solidFill>
                  <a:srgbClr val="202122"/>
                </a:solidFill>
                <a:highlight>
                  <a:srgbClr val="FFFFFF"/>
                </a:highlight>
              </a:rPr>
              <a:t>The programming language's name 'Python' came from a BBC Comedy series in the 1970's named </a:t>
            </a:r>
            <a:r>
              <a:rPr lang="en" sz="1050">
                <a:solidFill>
                  <a:srgbClr val="0B0080"/>
                </a:solidFill>
                <a:uFill>
                  <a:noFill/>
                </a:uFill>
                <a:hlinkClick r:id="rId4">
                  <a:extLst>
                    <a:ext uri="{A12FA001-AC4F-418D-AE19-62706E023703}">
                      <ahyp:hlinkClr xmlns:ahyp="http://schemas.microsoft.com/office/drawing/2018/hyperlinkcolor" val="tx"/>
                    </a:ext>
                  </a:extLst>
                </a:hlinkClick>
              </a:rPr>
              <a:t>Monty Python's Flying Circus</a:t>
            </a:r>
            <a:r>
              <a:rPr lang="en" sz="1050">
                <a:solidFill>
                  <a:srgbClr val="202122"/>
                </a:solidFill>
                <a:highlight>
                  <a:srgbClr val="FFFFFF"/>
                </a:highlight>
              </a:rPr>
              <a:t>. </a:t>
            </a:r>
            <a:r>
              <a:rPr lang="en" sz="1050">
                <a:solidFill>
                  <a:srgbClr val="202122"/>
                </a:solidFill>
              </a:rPr>
              <a:t>The author</a:t>
            </a:r>
            <a:r>
              <a:rPr lang="en" sz="1050">
                <a:solidFill>
                  <a:srgbClr val="202122"/>
                </a:solidFill>
                <a:highlight>
                  <a:srgbClr val="FFFFFF"/>
                </a:highlight>
              </a:rPr>
              <a:t> thought he needed a name that was short, unique and slightly mysterious.</a:t>
            </a:r>
            <a:endParaRPr sz="1050">
              <a:solidFill>
                <a:srgbClr val="202122"/>
              </a:solidFill>
              <a:highlight>
                <a:srgbClr val="FFFFFF"/>
              </a:highlight>
            </a:endParaRPr>
          </a:p>
          <a:p>
            <a:pPr marL="0" lvl="0" indent="0" algn="l" rtl="0">
              <a:spcBef>
                <a:spcPts val="0"/>
              </a:spcBef>
              <a:spcAft>
                <a:spcPts val="0"/>
              </a:spcAft>
              <a:buNone/>
            </a:pPr>
            <a:endParaRPr sz="1050">
              <a:solidFill>
                <a:srgbClr val="202122"/>
              </a:solidFill>
              <a:highlight>
                <a:srgbClr val="FFFFFF"/>
              </a:highlight>
            </a:endParaRPr>
          </a:p>
          <a:p>
            <a:pPr marL="0" lvl="0" indent="0" algn="l" rtl="0">
              <a:spcBef>
                <a:spcPts val="0"/>
              </a:spcBef>
              <a:spcAft>
                <a:spcPts val="0"/>
              </a:spcAft>
              <a:buNone/>
            </a:pPr>
            <a:r>
              <a:rPr lang="en" sz="1950" b="1">
                <a:solidFill>
                  <a:srgbClr val="202122"/>
                </a:solidFill>
                <a:highlight>
                  <a:srgbClr val="FFFFFF"/>
                </a:highlight>
              </a:rPr>
              <a:t>Short and Simple </a:t>
            </a:r>
            <a:endParaRPr sz="1950" b="1">
              <a:solidFill>
                <a:srgbClr val="202122"/>
              </a:solidFill>
              <a:highlight>
                <a:srgbClr val="FFFFFF"/>
              </a:highlight>
            </a:endParaRPr>
          </a:p>
        </p:txBody>
      </p:sp>
      <p:pic>
        <p:nvPicPr>
          <p:cNvPr id="62" name="Google Shape;62;p14"/>
          <p:cNvPicPr preferRelativeResize="0"/>
          <p:nvPr/>
        </p:nvPicPr>
        <p:blipFill>
          <a:blip r:embed="rId5">
            <a:alphaModFix/>
          </a:blip>
          <a:stretch>
            <a:fillRect/>
          </a:stretch>
        </p:blipFill>
        <p:spPr>
          <a:xfrm>
            <a:off x="674025" y="619050"/>
            <a:ext cx="1405500" cy="2108250"/>
          </a:xfrm>
          <a:prstGeom prst="rect">
            <a:avLst/>
          </a:prstGeom>
          <a:noFill/>
          <a:ln>
            <a:noFill/>
          </a:ln>
        </p:spPr>
      </p:pic>
      <p:sp>
        <p:nvSpPr>
          <p:cNvPr id="63" name="Google Shape;63;p14"/>
          <p:cNvSpPr txBox="1"/>
          <p:nvPr/>
        </p:nvSpPr>
        <p:spPr>
          <a:xfrm>
            <a:off x="2146575" y="2219400"/>
            <a:ext cx="3000000" cy="5619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r>
              <a:rPr lang="en" sz="1050">
                <a:solidFill>
                  <a:srgbClr val="202122"/>
                </a:solidFill>
                <a:highlight>
                  <a:srgbClr val="FFFFFF"/>
                </a:highlight>
              </a:rPr>
              <a:t>Python was conceived in the late 1980s by </a:t>
            </a:r>
            <a:r>
              <a:rPr lang="en" sz="1050">
                <a:solidFill>
                  <a:srgbClr val="0B0080"/>
                </a:solidFill>
                <a:uFill>
                  <a:noFill/>
                </a:uFill>
                <a:hlinkClick r:id="rId6">
                  <a:extLst>
                    <a:ext uri="{A12FA001-AC4F-418D-AE19-62706E023703}">
                      <ahyp:hlinkClr xmlns:ahyp="http://schemas.microsoft.com/office/drawing/2018/hyperlinkcolor" val="tx"/>
                    </a:ext>
                  </a:extLst>
                </a:hlinkClick>
              </a:rPr>
              <a:t>Guido van Rossum</a:t>
            </a:r>
            <a:r>
              <a:rPr lang="en"/>
              <a:t> </a:t>
            </a:r>
            <a:r>
              <a:rPr lang="en" sz="1050">
                <a:solidFill>
                  <a:srgbClr val="202122"/>
                </a:solidFill>
                <a:highlight>
                  <a:srgbClr val="FFFFFF"/>
                </a:highlight>
              </a:rPr>
              <a:t>from</a:t>
            </a:r>
            <a:r>
              <a:rPr lang="en"/>
              <a:t> </a:t>
            </a:r>
            <a:r>
              <a:rPr lang="en" sz="1050">
                <a:solidFill>
                  <a:srgbClr val="202122"/>
                </a:solidFill>
                <a:highlight>
                  <a:srgbClr val="FFFFFF"/>
                </a:highlight>
              </a:rPr>
              <a:t>Nederland</a:t>
            </a:r>
            <a:endParaRPr/>
          </a:p>
        </p:txBody>
      </p:sp>
      <p:pic>
        <p:nvPicPr>
          <p:cNvPr id="64" name="Google Shape;64;p14"/>
          <p:cNvPicPr preferRelativeResize="0"/>
          <p:nvPr/>
        </p:nvPicPr>
        <p:blipFill>
          <a:blip r:embed="rId7">
            <a:alphaModFix/>
          </a:blip>
          <a:stretch>
            <a:fillRect/>
          </a:stretch>
        </p:blipFill>
        <p:spPr>
          <a:xfrm>
            <a:off x="4669414" y="2781300"/>
            <a:ext cx="4179769" cy="2057399"/>
          </a:xfrm>
          <a:prstGeom prst="rect">
            <a:avLst/>
          </a:prstGeom>
          <a:noFill/>
          <a:ln>
            <a:noFill/>
          </a:ln>
        </p:spPr>
      </p:pic>
      <p:pic>
        <p:nvPicPr>
          <p:cNvPr id="1026" name="Picture 2" descr="The First Recorded Python in Everglades National Park, 40 Years Later (U.S.  National Park Service)">
            <a:extLst>
              <a:ext uri="{FF2B5EF4-FFF2-40B4-BE49-F238E27FC236}">
                <a16:creationId xmlns:a16="http://schemas.microsoft.com/office/drawing/2014/main" id="{E3BAA578-9CA7-1D48-812B-845F9BE52FF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048624" y="292724"/>
            <a:ext cx="3421351" cy="22790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Google Shape;69;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What we will talk about in two weeks</a:t>
            </a:r>
            <a:endParaRPr/>
          </a:p>
        </p:txBody>
      </p:sp>
      <p:pic>
        <p:nvPicPr>
          <p:cNvPr id="70" name="Google Shape;70;p15"/>
          <p:cNvPicPr preferRelativeResize="0"/>
          <p:nvPr/>
        </p:nvPicPr>
        <p:blipFill>
          <a:blip r:embed="rId3">
            <a:alphaModFix/>
          </a:blip>
          <a:stretch>
            <a:fillRect/>
          </a:stretch>
        </p:blipFill>
        <p:spPr>
          <a:xfrm>
            <a:off x="692275" y="1159373"/>
            <a:ext cx="7892803" cy="382307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Google Shape;75;p16"/>
          <p:cNvSpPr txBox="1">
            <a:spLocks noGrp="1"/>
          </p:cNvSpPr>
          <p:nvPr>
            <p:ph type="body" idx="1"/>
          </p:nvPr>
        </p:nvSpPr>
        <p:spPr>
          <a:xfrm>
            <a:off x="4043425" y="309375"/>
            <a:ext cx="1243800" cy="662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a:t>Python</a:t>
            </a:r>
            <a:endParaRPr/>
          </a:p>
        </p:txBody>
      </p:sp>
      <p:pic>
        <p:nvPicPr>
          <p:cNvPr id="76" name="Google Shape;76;p16"/>
          <p:cNvPicPr preferRelativeResize="0"/>
          <p:nvPr/>
        </p:nvPicPr>
        <p:blipFill>
          <a:blip r:embed="rId3">
            <a:alphaModFix/>
          </a:blip>
          <a:stretch>
            <a:fillRect/>
          </a:stretch>
        </p:blipFill>
        <p:spPr>
          <a:xfrm>
            <a:off x="3035223" y="805850"/>
            <a:ext cx="2886900" cy="1631100"/>
          </a:xfrm>
          <a:prstGeom prst="rect">
            <a:avLst/>
          </a:prstGeom>
          <a:noFill/>
          <a:ln>
            <a:noFill/>
          </a:ln>
        </p:spPr>
      </p:pic>
      <p:pic>
        <p:nvPicPr>
          <p:cNvPr id="77" name="Google Shape;77;p16"/>
          <p:cNvPicPr preferRelativeResize="0"/>
          <p:nvPr/>
        </p:nvPicPr>
        <p:blipFill>
          <a:blip r:embed="rId4">
            <a:alphaModFix/>
          </a:blip>
          <a:stretch>
            <a:fillRect/>
          </a:stretch>
        </p:blipFill>
        <p:spPr>
          <a:xfrm>
            <a:off x="6655225" y="840722"/>
            <a:ext cx="2075275" cy="1561350"/>
          </a:xfrm>
          <a:prstGeom prst="rect">
            <a:avLst/>
          </a:prstGeom>
          <a:noFill/>
          <a:ln>
            <a:noFill/>
          </a:ln>
        </p:spPr>
      </p:pic>
      <p:sp>
        <p:nvSpPr>
          <p:cNvPr id="78" name="Google Shape;78;p16"/>
          <p:cNvSpPr txBox="1">
            <a:spLocks noGrp="1"/>
          </p:cNvSpPr>
          <p:nvPr>
            <p:ph type="body" idx="1"/>
          </p:nvPr>
        </p:nvSpPr>
        <p:spPr>
          <a:xfrm>
            <a:off x="6749499" y="178325"/>
            <a:ext cx="2075400" cy="662400"/>
          </a:xfrm>
          <a:prstGeom prst="rect">
            <a:avLst/>
          </a:prstGeom>
        </p:spPr>
        <p:txBody>
          <a:bodyPr spcFirstLastPara="1" wrap="square" lIns="91425" tIns="91425" rIns="91425" bIns="91425" anchor="t" anchorCtr="0">
            <a:normAutofit fontScale="62500" lnSpcReduction="20000"/>
          </a:bodyPr>
          <a:lstStyle/>
          <a:p>
            <a:pPr marL="0" lvl="0" indent="0" algn="l" rtl="0">
              <a:spcBef>
                <a:spcPts val="0"/>
              </a:spcBef>
              <a:spcAft>
                <a:spcPts val="1200"/>
              </a:spcAft>
              <a:buNone/>
            </a:pPr>
            <a:r>
              <a:rPr lang="en"/>
              <a:t>Package management Tool</a:t>
            </a:r>
            <a:endParaRPr/>
          </a:p>
        </p:txBody>
      </p:sp>
      <p:sp>
        <p:nvSpPr>
          <p:cNvPr id="79" name="Google Shape;79;p16"/>
          <p:cNvSpPr txBox="1">
            <a:spLocks noGrp="1"/>
          </p:cNvSpPr>
          <p:nvPr>
            <p:ph type="body" idx="1"/>
          </p:nvPr>
        </p:nvSpPr>
        <p:spPr>
          <a:xfrm>
            <a:off x="845849" y="299600"/>
            <a:ext cx="2075400" cy="662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a:t>Editors</a:t>
            </a:r>
            <a:endParaRPr/>
          </a:p>
        </p:txBody>
      </p:sp>
      <p:pic>
        <p:nvPicPr>
          <p:cNvPr id="80" name="Google Shape;80;p16"/>
          <p:cNvPicPr preferRelativeResize="0"/>
          <p:nvPr/>
        </p:nvPicPr>
        <p:blipFill>
          <a:blip r:embed="rId5">
            <a:alphaModFix/>
          </a:blip>
          <a:stretch>
            <a:fillRect/>
          </a:stretch>
        </p:blipFill>
        <p:spPr>
          <a:xfrm>
            <a:off x="279375" y="761825"/>
            <a:ext cx="2116085" cy="1631100"/>
          </a:xfrm>
          <a:prstGeom prst="rect">
            <a:avLst/>
          </a:prstGeom>
          <a:noFill/>
          <a:ln>
            <a:noFill/>
          </a:ln>
        </p:spPr>
      </p:pic>
      <p:pic>
        <p:nvPicPr>
          <p:cNvPr id="81" name="Google Shape;81;p16"/>
          <p:cNvPicPr preferRelativeResize="0"/>
          <p:nvPr/>
        </p:nvPicPr>
        <p:blipFill>
          <a:blip r:embed="rId6">
            <a:alphaModFix/>
          </a:blip>
          <a:stretch>
            <a:fillRect/>
          </a:stretch>
        </p:blipFill>
        <p:spPr>
          <a:xfrm>
            <a:off x="279375" y="3560747"/>
            <a:ext cx="2116075" cy="1409616"/>
          </a:xfrm>
          <a:prstGeom prst="rect">
            <a:avLst/>
          </a:prstGeom>
          <a:noFill/>
          <a:ln>
            <a:noFill/>
          </a:ln>
        </p:spPr>
      </p:pic>
      <p:sp>
        <p:nvSpPr>
          <p:cNvPr id="82" name="Google Shape;82;p16"/>
          <p:cNvSpPr txBox="1">
            <a:spLocks noGrp="1"/>
          </p:cNvSpPr>
          <p:nvPr>
            <p:ph type="body" idx="1"/>
          </p:nvPr>
        </p:nvSpPr>
        <p:spPr>
          <a:xfrm>
            <a:off x="666399" y="3095388"/>
            <a:ext cx="2075400" cy="662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a:t>Packages</a:t>
            </a:r>
            <a:endParaRPr/>
          </a:p>
        </p:txBody>
      </p:sp>
      <p:pic>
        <p:nvPicPr>
          <p:cNvPr id="83" name="Google Shape;83;p16"/>
          <p:cNvPicPr preferRelativeResize="0"/>
          <p:nvPr/>
        </p:nvPicPr>
        <p:blipFill>
          <a:blip r:embed="rId7">
            <a:alphaModFix/>
          </a:blip>
          <a:stretch>
            <a:fillRect/>
          </a:stretch>
        </p:blipFill>
        <p:spPr>
          <a:xfrm>
            <a:off x="4043425" y="3092247"/>
            <a:ext cx="3066226" cy="1881253"/>
          </a:xfrm>
          <a:prstGeom prst="rect">
            <a:avLst/>
          </a:prstGeom>
          <a:noFill/>
          <a:ln>
            <a:noFill/>
          </a:ln>
        </p:spPr>
      </p:pic>
      <p:sp>
        <p:nvSpPr>
          <p:cNvPr id="84" name="Google Shape;84;p16"/>
          <p:cNvSpPr txBox="1">
            <a:spLocks noGrp="1"/>
          </p:cNvSpPr>
          <p:nvPr>
            <p:ph type="body" idx="1"/>
          </p:nvPr>
        </p:nvSpPr>
        <p:spPr>
          <a:xfrm>
            <a:off x="7379400" y="3701675"/>
            <a:ext cx="1243800" cy="662400"/>
          </a:xfrm>
          <a:prstGeom prst="rect">
            <a:avLst/>
          </a:prstGeom>
        </p:spPr>
        <p:txBody>
          <a:bodyPr spcFirstLastPara="1" wrap="square" lIns="91425" tIns="91425" rIns="91425" bIns="91425" anchor="t" anchorCtr="0">
            <a:normAutofit fontScale="70000" lnSpcReduction="20000"/>
          </a:bodyPr>
          <a:lstStyle/>
          <a:p>
            <a:pPr marL="0" lvl="0" indent="0" algn="l" rtl="0">
              <a:spcBef>
                <a:spcPts val="0"/>
              </a:spcBef>
              <a:spcAft>
                <a:spcPts val="1200"/>
              </a:spcAft>
              <a:buNone/>
            </a:pPr>
            <a:r>
              <a:rPr lang="en"/>
              <a:t>Your Program</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C0B4E6-53E2-C44E-94C5-9C8A31A3746E}"/>
              </a:ext>
            </a:extLst>
          </p:cNvPr>
          <p:cNvSpPr>
            <a:spLocks noGrp="1"/>
          </p:cNvSpPr>
          <p:nvPr>
            <p:ph type="title"/>
          </p:nvPr>
        </p:nvSpPr>
        <p:spPr/>
        <p:txBody>
          <a:bodyPr>
            <a:normAutofit fontScale="90000"/>
          </a:bodyPr>
          <a:lstStyle/>
          <a:p>
            <a:r>
              <a:rPr kumimoji="1" lang="en-US" altLang="zh-SG" dirty="0"/>
              <a:t>Import</a:t>
            </a:r>
            <a:r>
              <a:rPr kumimoji="1" lang="zh-CN" altLang="en-US" dirty="0"/>
              <a:t> </a:t>
            </a:r>
            <a:r>
              <a:rPr kumimoji="1" lang="en-US" altLang="zh-CN" dirty="0"/>
              <a:t>package</a:t>
            </a:r>
            <a:r>
              <a:rPr kumimoji="1" lang="zh-CN" altLang="en-US" dirty="0"/>
              <a:t> </a:t>
            </a:r>
            <a:r>
              <a:rPr kumimoji="1" lang="en-US" altLang="zh-CN" dirty="0"/>
              <a:t>and</a:t>
            </a:r>
            <a:r>
              <a:rPr kumimoji="1" lang="zh-CN" altLang="en-US" dirty="0"/>
              <a:t> </a:t>
            </a:r>
            <a:r>
              <a:rPr kumimoji="1" lang="en-US" altLang="zh-CN" dirty="0"/>
              <a:t>module</a:t>
            </a:r>
            <a:endParaRPr kumimoji="1" lang="zh-SG" altLang="en-US" dirty="0"/>
          </a:p>
        </p:txBody>
      </p:sp>
      <p:sp>
        <p:nvSpPr>
          <p:cNvPr id="3" name="文本占位符 2">
            <a:extLst>
              <a:ext uri="{FF2B5EF4-FFF2-40B4-BE49-F238E27FC236}">
                <a16:creationId xmlns:a16="http://schemas.microsoft.com/office/drawing/2014/main" id="{EE010971-6BE2-E441-B449-55C26C01B95B}"/>
              </a:ext>
            </a:extLst>
          </p:cNvPr>
          <p:cNvSpPr>
            <a:spLocks noGrp="1"/>
          </p:cNvSpPr>
          <p:nvPr>
            <p:ph type="body" idx="1"/>
          </p:nvPr>
        </p:nvSpPr>
        <p:spPr/>
        <p:txBody>
          <a:bodyPr/>
          <a:lstStyle/>
          <a:p>
            <a:r>
              <a:rPr lang="en-SG" altLang="zh-SG" b="0" i="0" u="none" strike="noStrike" dirty="0">
                <a:solidFill>
                  <a:srgbClr val="222222"/>
                </a:solidFill>
                <a:effectLst/>
                <a:latin typeface="Lucida Grande" panose="020B0600040502020204" pitchFamily="34" charset="0"/>
              </a:rPr>
              <a:t>Module</a:t>
            </a:r>
            <a:r>
              <a:rPr lang="zh-CN" altLang="en-US" b="0" i="0" u="none" strike="noStrike" dirty="0">
                <a:solidFill>
                  <a:srgbClr val="222222"/>
                </a:solidFill>
                <a:effectLst/>
                <a:latin typeface="Lucida Grande" panose="020B0600040502020204" pitchFamily="34" charset="0"/>
              </a:rPr>
              <a:t> </a:t>
            </a:r>
            <a:r>
              <a:rPr lang="en-US" altLang="zh-CN" b="0" i="0" u="none" strike="noStrike" dirty="0">
                <a:solidFill>
                  <a:srgbClr val="222222"/>
                </a:solidFill>
                <a:effectLst/>
                <a:latin typeface="Lucida Grande" panose="020B0600040502020204" pitchFamily="34" charset="0"/>
              </a:rPr>
              <a:t>is</a:t>
            </a:r>
            <a:r>
              <a:rPr lang="zh-CN" altLang="en-US" b="0" i="0" u="none" strike="noStrike" dirty="0">
                <a:solidFill>
                  <a:srgbClr val="222222"/>
                </a:solidFill>
                <a:effectLst/>
                <a:latin typeface="Lucida Grande" panose="020B0600040502020204" pitchFamily="34" charset="0"/>
              </a:rPr>
              <a:t> </a:t>
            </a:r>
            <a:r>
              <a:rPr lang="en-US" altLang="zh-CN" b="0" i="0" u="none" strike="noStrike" dirty="0">
                <a:solidFill>
                  <a:srgbClr val="222222"/>
                </a:solidFill>
                <a:effectLst/>
                <a:latin typeface="Lucida Grande" panose="020B0600040502020204" pitchFamily="34" charset="0"/>
              </a:rPr>
              <a:t>a</a:t>
            </a:r>
            <a:r>
              <a:rPr lang="zh-CN" altLang="en-US" b="0" i="0" u="none" strike="noStrike" dirty="0">
                <a:solidFill>
                  <a:srgbClr val="222222"/>
                </a:solidFill>
                <a:effectLst/>
                <a:latin typeface="Lucida Grande" panose="020B0600040502020204" pitchFamily="34" charset="0"/>
              </a:rPr>
              <a:t> </a:t>
            </a:r>
            <a:r>
              <a:rPr lang="en-US" altLang="zh-CN" b="0" i="0" u="none" strike="noStrike" dirty="0">
                <a:solidFill>
                  <a:srgbClr val="222222"/>
                </a:solidFill>
                <a:effectLst/>
                <a:latin typeface="Lucida Grande" panose="020B0600040502020204" pitchFamily="34" charset="0"/>
              </a:rPr>
              <a:t>script</a:t>
            </a:r>
            <a:r>
              <a:rPr lang="zh-CN" altLang="en-US" b="0" i="0" u="none" strike="noStrike" dirty="0">
                <a:solidFill>
                  <a:srgbClr val="222222"/>
                </a:solidFill>
                <a:effectLst/>
                <a:latin typeface="Lucida Grande" panose="020B0600040502020204" pitchFamily="34" charset="0"/>
              </a:rPr>
              <a:t> </a:t>
            </a:r>
            <a:r>
              <a:rPr lang="en-US" altLang="zh-CN" b="0" i="0" u="none" strike="noStrike" dirty="0">
                <a:solidFill>
                  <a:srgbClr val="222222"/>
                </a:solidFill>
                <a:effectLst/>
                <a:latin typeface="Lucida Grande" panose="020B0600040502020204" pitchFamily="34" charset="0"/>
              </a:rPr>
              <a:t>contains</a:t>
            </a:r>
            <a:r>
              <a:rPr lang="zh-CN" altLang="en-US" b="0" i="0" u="none" strike="noStrike" dirty="0">
                <a:solidFill>
                  <a:srgbClr val="222222"/>
                </a:solidFill>
                <a:effectLst/>
                <a:latin typeface="Lucida Grande" panose="020B0600040502020204" pitchFamily="34" charset="0"/>
              </a:rPr>
              <a:t> </a:t>
            </a:r>
            <a:r>
              <a:rPr lang="en-US" altLang="zh-CN" b="0" i="0" u="none" strike="noStrike" dirty="0">
                <a:solidFill>
                  <a:srgbClr val="222222"/>
                </a:solidFill>
                <a:effectLst/>
                <a:latin typeface="Lucida Grande" panose="020B0600040502020204" pitchFamily="34" charset="0"/>
              </a:rPr>
              <a:t>code</a:t>
            </a:r>
            <a:r>
              <a:rPr lang="en-US" altLang="zh-CN" dirty="0">
                <a:solidFill>
                  <a:srgbClr val="222222"/>
                </a:solidFill>
                <a:latin typeface="Lucida Grande" panose="020B0600040502020204" pitchFamily="34" charset="0"/>
              </a:rPr>
              <a:t>, and we can </a:t>
            </a:r>
            <a:r>
              <a:rPr lang="en-US" altLang="zh-CN" b="1" dirty="0">
                <a:solidFill>
                  <a:srgbClr val="222222"/>
                </a:solidFill>
                <a:latin typeface="Lucida Grande" panose="020B0600040502020204" pitchFamily="34" charset="0"/>
              </a:rPr>
              <a:t>import</a:t>
            </a:r>
            <a:endParaRPr lang="en-SG" altLang="zh-SG" b="1" i="0" u="none" strike="noStrike" dirty="0">
              <a:solidFill>
                <a:srgbClr val="222222"/>
              </a:solidFill>
              <a:effectLst/>
              <a:latin typeface="Lucida Grande" panose="020B0600040502020204" pitchFamily="34" charset="0"/>
            </a:endParaRPr>
          </a:p>
          <a:p>
            <a:r>
              <a:rPr lang="en-SG" altLang="zh-SG" dirty="0">
                <a:solidFill>
                  <a:srgbClr val="222222"/>
                </a:solidFill>
                <a:latin typeface="Lucida Grande" panose="020B0600040502020204" pitchFamily="34" charset="0"/>
              </a:rPr>
              <a:t>Package</a:t>
            </a:r>
            <a:r>
              <a:rPr lang="zh-CN" altLang="en-US" dirty="0">
                <a:solidFill>
                  <a:srgbClr val="222222"/>
                </a:solidFill>
                <a:latin typeface="Lucida Grande" panose="020B0600040502020204" pitchFamily="34" charset="0"/>
              </a:rPr>
              <a:t> </a:t>
            </a:r>
            <a:r>
              <a:rPr lang="en-US" altLang="zh-CN" dirty="0">
                <a:solidFill>
                  <a:srgbClr val="222222"/>
                </a:solidFill>
                <a:latin typeface="Lucida Grande" panose="020B0600040502020204" pitchFamily="34" charset="0"/>
              </a:rPr>
              <a:t>is</a:t>
            </a:r>
            <a:r>
              <a:rPr lang="zh-CN" altLang="en-US" dirty="0">
                <a:solidFill>
                  <a:srgbClr val="222222"/>
                </a:solidFill>
                <a:latin typeface="Lucida Grande" panose="020B0600040502020204" pitchFamily="34" charset="0"/>
              </a:rPr>
              <a:t> </a:t>
            </a:r>
            <a:r>
              <a:rPr lang="en-SG" altLang="zh-SG" b="0" i="0" u="none" strike="noStrike" dirty="0">
                <a:solidFill>
                  <a:srgbClr val="222222"/>
                </a:solidFill>
                <a:effectLst/>
                <a:latin typeface="Lucida Grande" panose="020B0600040502020204" pitchFamily="34" charset="0"/>
              </a:rPr>
              <a:t>a collection of modules</a:t>
            </a:r>
          </a:p>
          <a:p>
            <a:endParaRPr lang="en-SG" altLang="zh-SG" dirty="0">
              <a:solidFill>
                <a:srgbClr val="222222"/>
              </a:solidFill>
              <a:latin typeface="Lucida Grande" panose="020B0600040502020204" pitchFamily="34" charset="0"/>
            </a:endParaRPr>
          </a:p>
          <a:p>
            <a:endParaRPr lang="en-SG" altLang="zh-SG" b="0" i="0" u="none" strike="noStrike" dirty="0">
              <a:solidFill>
                <a:srgbClr val="222222"/>
              </a:solidFill>
              <a:effectLst/>
              <a:latin typeface="Lucida Grande" panose="020B0600040502020204" pitchFamily="34" charset="0"/>
            </a:endParaRPr>
          </a:p>
          <a:p>
            <a:endParaRPr kumimoji="1" lang="zh-SG" altLang="en-US" dirty="0"/>
          </a:p>
        </p:txBody>
      </p:sp>
      <p:pic>
        <p:nvPicPr>
          <p:cNvPr id="5" name="图片 4" descr="文本&#10;&#10;描述已自动生成">
            <a:extLst>
              <a:ext uri="{FF2B5EF4-FFF2-40B4-BE49-F238E27FC236}">
                <a16:creationId xmlns:a16="http://schemas.microsoft.com/office/drawing/2014/main" id="{5C685085-9380-CF4C-BC1A-017EE9A95AFD}"/>
              </a:ext>
            </a:extLst>
          </p:cNvPr>
          <p:cNvPicPr>
            <a:picLocks noChangeAspect="1"/>
          </p:cNvPicPr>
          <p:nvPr/>
        </p:nvPicPr>
        <p:blipFill>
          <a:blip r:embed="rId2"/>
          <a:stretch>
            <a:fillRect/>
          </a:stretch>
        </p:blipFill>
        <p:spPr>
          <a:xfrm>
            <a:off x="413657" y="1989154"/>
            <a:ext cx="5704114" cy="3130307"/>
          </a:xfrm>
          <a:prstGeom prst="rect">
            <a:avLst/>
          </a:prstGeom>
        </p:spPr>
      </p:pic>
      <p:sp>
        <p:nvSpPr>
          <p:cNvPr id="7" name="文本框 6">
            <a:extLst>
              <a:ext uri="{FF2B5EF4-FFF2-40B4-BE49-F238E27FC236}">
                <a16:creationId xmlns:a16="http://schemas.microsoft.com/office/drawing/2014/main" id="{6D4F43AE-1490-9945-B88E-797E423DC4F6}"/>
              </a:ext>
            </a:extLst>
          </p:cNvPr>
          <p:cNvSpPr txBox="1"/>
          <p:nvPr/>
        </p:nvSpPr>
        <p:spPr>
          <a:xfrm>
            <a:off x="6117771" y="1989154"/>
            <a:ext cx="4572000" cy="738664"/>
          </a:xfrm>
          <a:prstGeom prst="rect">
            <a:avLst/>
          </a:prstGeom>
          <a:noFill/>
        </p:spPr>
        <p:txBody>
          <a:bodyPr wrap="square">
            <a:spAutoFit/>
          </a:bodyPr>
          <a:lstStyle/>
          <a:p>
            <a:r>
              <a:rPr lang="en-SG" altLang="zh-SG" b="1" dirty="0">
                <a:solidFill>
                  <a:srgbClr val="008000"/>
                </a:solidFill>
                <a:effectLst/>
              </a:rPr>
              <a:t>import</a:t>
            </a:r>
            <a:r>
              <a:rPr lang="en-SG" altLang="zh-SG" dirty="0"/>
              <a:t> </a:t>
            </a:r>
            <a:r>
              <a:rPr lang="en-SG" altLang="zh-SG" b="1" dirty="0" err="1">
                <a:solidFill>
                  <a:srgbClr val="0000FF"/>
                </a:solidFill>
                <a:effectLst/>
              </a:rPr>
              <a:t>sound.effects.echo</a:t>
            </a:r>
            <a:r>
              <a:rPr lang="en-SG" altLang="zh-SG" dirty="0"/>
              <a:t> </a:t>
            </a:r>
          </a:p>
          <a:p>
            <a:r>
              <a:rPr lang="en-SG" altLang="zh-SG" b="1" dirty="0">
                <a:solidFill>
                  <a:srgbClr val="008000"/>
                </a:solidFill>
                <a:effectLst/>
              </a:rPr>
              <a:t>import</a:t>
            </a:r>
            <a:r>
              <a:rPr lang="en-SG" altLang="zh-SG" dirty="0"/>
              <a:t> </a:t>
            </a:r>
            <a:r>
              <a:rPr lang="en-SG" altLang="zh-SG" b="1" dirty="0" err="1">
                <a:solidFill>
                  <a:srgbClr val="0000FF"/>
                </a:solidFill>
                <a:effectLst/>
              </a:rPr>
              <a:t>sound.effects.surround</a:t>
            </a:r>
            <a:r>
              <a:rPr lang="en-SG" altLang="zh-SG" dirty="0"/>
              <a:t> </a:t>
            </a:r>
          </a:p>
          <a:p>
            <a:r>
              <a:rPr lang="en-SG" altLang="zh-SG" b="1" dirty="0">
                <a:solidFill>
                  <a:srgbClr val="008000"/>
                </a:solidFill>
                <a:effectLst/>
              </a:rPr>
              <a:t>from</a:t>
            </a:r>
            <a:r>
              <a:rPr lang="en-SG" altLang="zh-SG" dirty="0"/>
              <a:t> </a:t>
            </a:r>
            <a:r>
              <a:rPr lang="en-SG" altLang="zh-SG" b="1" dirty="0" err="1">
                <a:solidFill>
                  <a:srgbClr val="0000FF"/>
                </a:solidFill>
                <a:effectLst/>
              </a:rPr>
              <a:t>sound.effects</a:t>
            </a:r>
            <a:r>
              <a:rPr lang="en-SG" altLang="zh-SG" dirty="0"/>
              <a:t> </a:t>
            </a:r>
            <a:r>
              <a:rPr lang="en-SG" altLang="zh-SG" b="1" dirty="0">
                <a:solidFill>
                  <a:srgbClr val="008000"/>
                </a:solidFill>
                <a:effectLst/>
              </a:rPr>
              <a:t>import</a:t>
            </a:r>
            <a:r>
              <a:rPr lang="en-SG" altLang="zh-SG" dirty="0"/>
              <a:t> </a:t>
            </a:r>
            <a:r>
              <a:rPr lang="en-SG" altLang="zh-SG" dirty="0">
                <a:solidFill>
                  <a:srgbClr val="666666"/>
                </a:solidFill>
                <a:effectLst/>
              </a:rPr>
              <a:t>*</a:t>
            </a:r>
            <a:endParaRPr lang="zh-SG" altLang="en-US" dirty="0"/>
          </a:p>
        </p:txBody>
      </p:sp>
    </p:spTree>
    <p:extLst>
      <p:ext uri="{BB962C8B-B14F-4D97-AF65-F5344CB8AC3E}">
        <p14:creationId xmlns:p14="http://schemas.microsoft.com/office/powerpoint/2010/main" val="4469239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Install Anaconda &amp; How to use it</a:t>
            </a:r>
            <a:endParaRPr/>
          </a:p>
        </p:txBody>
      </p:sp>
      <p:sp>
        <p:nvSpPr>
          <p:cNvPr id="90" name="Google Shape;90;p1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I personally recommend to use mini-conda (lite version of anaconda)</a:t>
            </a:r>
            <a:endParaRPr/>
          </a:p>
          <a:p>
            <a:pPr marL="0" lvl="0" indent="0" algn="l" rtl="0">
              <a:spcBef>
                <a:spcPts val="1200"/>
              </a:spcBef>
              <a:spcAft>
                <a:spcPts val="0"/>
              </a:spcAft>
              <a:buNone/>
            </a:pPr>
            <a:r>
              <a:rPr lang="en" u="sng">
                <a:solidFill>
                  <a:schemeClr val="hlink"/>
                </a:solidFill>
                <a:hlinkClick r:id="rId3"/>
              </a:rPr>
              <a:t>https://docs.conda.io/en/latest/miniconda.html</a:t>
            </a:r>
            <a:r>
              <a:rPr lang="en"/>
              <a:t> </a:t>
            </a:r>
            <a:endParaRPr/>
          </a:p>
          <a:p>
            <a:pPr marL="0" lvl="0" indent="0" algn="l" rtl="0">
              <a:spcBef>
                <a:spcPts val="1200"/>
              </a:spcBef>
              <a:spcAft>
                <a:spcPts val="0"/>
              </a:spcAft>
              <a:buNone/>
            </a:pPr>
            <a:r>
              <a:rPr lang="en"/>
              <a:t>Of course you can also install the full version on</a:t>
            </a:r>
            <a:endParaRPr/>
          </a:p>
          <a:p>
            <a:pPr marL="0" lvl="0" indent="0" algn="l" rtl="0">
              <a:spcBef>
                <a:spcPts val="1200"/>
              </a:spcBef>
              <a:spcAft>
                <a:spcPts val="0"/>
              </a:spcAft>
              <a:buNone/>
            </a:pPr>
            <a:r>
              <a:rPr lang="en" u="sng">
                <a:solidFill>
                  <a:schemeClr val="hlink"/>
                </a:solidFill>
                <a:hlinkClick r:id="rId4"/>
              </a:rPr>
              <a:t>https://www.anaconda.com/</a:t>
            </a:r>
            <a:r>
              <a:rPr lang="en"/>
              <a:t> </a:t>
            </a:r>
            <a:endParaRPr/>
          </a:p>
          <a:p>
            <a:pPr marL="0" lvl="0" indent="0" algn="l" rtl="0">
              <a:spcBef>
                <a:spcPts val="1200"/>
              </a:spcBef>
              <a:spcAft>
                <a:spcPts val="0"/>
              </a:spcAft>
              <a:buNone/>
            </a:pPr>
            <a:endParaRPr/>
          </a:p>
          <a:p>
            <a:pPr marL="0" lvl="0" indent="0" algn="l" rtl="0">
              <a:spcBef>
                <a:spcPts val="1200"/>
              </a:spcBef>
              <a:spcAft>
                <a:spcPts val="0"/>
              </a:spcAft>
              <a:buNone/>
            </a:pPr>
            <a:r>
              <a:rPr lang="en"/>
              <a:t>If you have trouble installing them on your computer, You can use</a:t>
            </a:r>
            <a:endParaRPr/>
          </a:p>
          <a:p>
            <a:pPr marL="0" lvl="0" indent="0" algn="l" rtl="0">
              <a:spcBef>
                <a:spcPts val="1200"/>
              </a:spcBef>
              <a:spcAft>
                <a:spcPts val="0"/>
              </a:spcAft>
              <a:buNone/>
            </a:pPr>
            <a:r>
              <a:rPr lang="en" u="sng">
                <a:solidFill>
                  <a:schemeClr val="hlink"/>
                </a:solidFill>
                <a:hlinkClick r:id="rId5"/>
              </a:rPr>
              <a:t>https://colab.research.google.com</a:t>
            </a:r>
            <a:r>
              <a:rPr lang="en"/>
              <a:t> </a:t>
            </a:r>
            <a:endParaRPr/>
          </a:p>
          <a:p>
            <a:pPr marL="0" lvl="0" indent="0" algn="l" rtl="0">
              <a:spcBef>
                <a:spcPts val="1200"/>
              </a:spcBef>
              <a:spcAft>
                <a:spcPts val="1200"/>
              </a:spcAft>
              <a:buNone/>
            </a:pP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Create the environment</a:t>
            </a:r>
            <a:endParaRPr/>
          </a:p>
        </p:txBody>
      </p:sp>
      <p:sp>
        <p:nvSpPr>
          <p:cNvPr id="96" name="Google Shape;96;p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AutoNum type="arabicPeriod"/>
            </a:pPr>
            <a:r>
              <a:rPr lang="en"/>
              <a:t>conda create --name ee2211 python=3.7 numpy=1.20 matplotlib scikit-learn pandas </a:t>
            </a:r>
            <a:endParaRPr/>
          </a:p>
          <a:p>
            <a:pPr marL="457200" lvl="0" indent="-342900" algn="l" rtl="0">
              <a:spcBef>
                <a:spcPts val="0"/>
              </a:spcBef>
              <a:spcAft>
                <a:spcPts val="0"/>
              </a:spcAft>
              <a:buSzPts val="1800"/>
              <a:buAutoNum type="arabicPeriod"/>
            </a:pPr>
            <a:r>
              <a:rPr lang="en"/>
              <a:t>conda activate ee2211</a:t>
            </a:r>
            <a:endParaRPr/>
          </a:p>
          <a:p>
            <a:pPr marL="457200" lvl="0" indent="-342900" algn="l" rtl="0">
              <a:spcBef>
                <a:spcPts val="0"/>
              </a:spcBef>
              <a:spcAft>
                <a:spcPts val="0"/>
              </a:spcAft>
              <a:buSzPts val="1800"/>
              <a:buAutoNum type="arabicPeriod"/>
            </a:pPr>
            <a:r>
              <a:rPr lang="en"/>
              <a:t>conda list</a:t>
            </a:r>
            <a:endParaRPr/>
          </a:p>
          <a:p>
            <a:pPr marL="457200" lvl="0" indent="-342900" algn="l" rtl="0">
              <a:spcBef>
                <a:spcPts val="0"/>
              </a:spcBef>
              <a:spcAft>
                <a:spcPts val="0"/>
              </a:spcAft>
              <a:buSzPts val="1800"/>
              <a:buAutoNum type="arabicPeriod"/>
            </a:pPr>
            <a:r>
              <a:rPr lang="en"/>
              <a:t>conda install jupyterlab</a:t>
            </a:r>
            <a:endParaRPr/>
          </a:p>
          <a:p>
            <a:pPr marL="0" lvl="0" indent="0" algn="l" rtl="0">
              <a:spcBef>
                <a:spcPts val="1200"/>
              </a:spcBef>
              <a:spcAft>
                <a:spcPts val="1200"/>
              </a:spcAft>
              <a:buNone/>
            </a:pPr>
            <a:r>
              <a:rPr lang="en"/>
              <a:t>Pip list &amp; pip install XXX</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Have your Editor ready</a:t>
            </a:r>
            <a:endParaRPr/>
          </a:p>
        </p:txBody>
      </p:sp>
      <p:sp>
        <p:nvSpPr>
          <p:cNvPr id="102" name="Google Shape;102;p1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AutoNum type="arabicPeriod"/>
            </a:pPr>
            <a:r>
              <a:rPr lang="en" dirty="0"/>
              <a:t>Integrated development environment(IDE): </a:t>
            </a:r>
            <a:r>
              <a:rPr lang="en" b="1" dirty="0" err="1"/>
              <a:t>Vscode</a:t>
            </a:r>
            <a:r>
              <a:rPr lang="en" dirty="0"/>
              <a:t> PyCharm</a:t>
            </a:r>
            <a:endParaRPr dirty="0"/>
          </a:p>
          <a:p>
            <a:pPr marL="457200" lvl="0" indent="-342900" algn="l" rtl="0">
              <a:spcBef>
                <a:spcPts val="0"/>
              </a:spcBef>
              <a:spcAft>
                <a:spcPts val="0"/>
              </a:spcAft>
              <a:buSzPts val="1800"/>
              <a:buAutoNum type="arabicPeriod"/>
            </a:pPr>
            <a:r>
              <a:rPr lang="en" dirty="0"/>
              <a:t>Interactive Editor: </a:t>
            </a:r>
            <a:r>
              <a:rPr lang="en" b="1" dirty="0" err="1"/>
              <a:t>Jupyter</a:t>
            </a:r>
            <a:r>
              <a:rPr lang="en" dirty="0"/>
              <a:t> (in browser)</a:t>
            </a:r>
            <a:endParaRPr dirty="0"/>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45</TotalTime>
  <Words>430</Words>
  <Application>Microsoft Macintosh PowerPoint</Application>
  <PresentationFormat>全屏显示(16:9)</PresentationFormat>
  <Paragraphs>55</Paragraphs>
  <Slides>10</Slides>
  <Notes>8</Notes>
  <HiddenSlides>0</HiddenSlides>
  <MMClips>0</MMClips>
  <ScaleCrop>false</ScaleCrop>
  <HeadingPairs>
    <vt:vector size="6" baseType="variant">
      <vt:variant>
        <vt:lpstr>已用的字体</vt:lpstr>
      </vt:variant>
      <vt:variant>
        <vt:i4>2</vt:i4>
      </vt:variant>
      <vt:variant>
        <vt:lpstr>主题</vt:lpstr>
      </vt:variant>
      <vt:variant>
        <vt:i4>1</vt:i4>
      </vt:variant>
      <vt:variant>
        <vt:lpstr>幻灯片标题</vt:lpstr>
      </vt:variant>
      <vt:variant>
        <vt:i4>10</vt:i4>
      </vt:variant>
    </vt:vector>
  </HeadingPairs>
  <TitlesOfParts>
    <vt:vector size="13" baseType="lpstr">
      <vt:lpstr>Arial</vt:lpstr>
      <vt:lpstr>Lucida Grande</vt:lpstr>
      <vt:lpstr>Simple Light</vt:lpstr>
      <vt:lpstr>EE2211 Python Tutorial</vt:lpstr>
      <vt:lpstr>PowerPoint 演示文稿</vt:lpstr>
      <vt:lpstr>PowerPoint 演示文稿</vt:lpstr>
      <vt:lpstr>What we will talk about in two weeks</vt:lpstr>
      <vt:lpstr>PowerPoint 演示文稿</vt:lpstr>
      <vt:lpstr>Import package and module</vt:lpstr>
      <vt:lpstr>Install Anaconda &amp; How to use it</vt:lpstr>
      <vt:lpstr>Create the environment</vt:lpstr>
      <vt:lpstr>Have your Editor ready</vt:lpstr>
      <vt:lpstr>Frequent Ask Question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EE2211 Python Tutorial</dc:title>
  <cp:lastModifiedBy>阳行意</cp:lastModifiedBy>
  <cp:revision>5</cp:revision>
  <dcterms:modified xsi:type="dcterms:W3CDTF">2023-01-13T06:10:54Z</dcterms:modified>
</cp:coreProperties>
</file>